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9" r:id="rId2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78B4"/>
    <a:srgbClr val="005EB8"/>
    <a:srgbClr val="08B48B"/>
    <a:srgbClr val="7D97CB"/>
    <a:srgbClr val="476BB3"/>
    <a:srgbClr val="004F9E"/>
    <a:srgbClr val="07A17C"/>
    <a:srgbClr val="08C497"/>
    <a:srgbClr val="00CC99"/>
    <a:srgbClr val="81C5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1" d="100"/>
          <a:sy n="71" d="100"/>
        </p:scale>
        <p:origin x="2020" y="36"/>
      </p:cViewPr>
      <p:guideLst>
        <p:guide orient="horz" pos="3120"/>
        <p:guide pos="216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4433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3536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2865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855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0074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2248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868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773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3406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1543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2396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3338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7">
            <a:extLst>
              <a:ext uri="{FF2B5EF4-FFF2-40B4-BE49-F238E27FC236}">
                <a16:creationId xmlns:a16="http://schemas.microsoft.com/office/drawing/2014/main" id="{4FCC0C64-F31E-4EF7-81CA-9F36C8E05D24}"/>
              </a:ext>
            </a:extLst>
          </p:cNvPr>
          <p:cNvSpPr txBox="1"/>
          <p:nvPr/>
        </p:nvSpPr>
        <p:spPr>
          <a:xfrm>
            <a:off x="183870" y="998105"/>
            <a:ext cx="6478263" cy="198755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457200" rtl="0" eaLnBrk="1" fontAlgn="auto" latinLnBrk="0" hangingPunct="1">
              <a:lnSpc>
                <a:spcPts val="6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zh-CN" sz="5500" b="1" spc="-60">
                <a:solidFill>
                  <a:srgbClr val="004F9E"/>
                </a:solidFill>
                <a:latin typeface="Helvetica" panose="020B0604020202020204" pitchFamily="34" charset="0"/>
                <a:cs typeface="Segoe UI" panose="020B0502040204020203" pitchFamily="34" charset="0"/>
              </a:rPr>
              <a:t>您在这家医院的体验如何？ </a:t>
            </a:r>
          </a:p>
        </p:txBody>
      </p:sp>
      <p:sp>
        <p:nvSpPr>
          <p:cNvPr id="8" name="Text Box 9">
            <a:extLst>
              <a:ext uri="{FF2B5EF4-FFF2-40B4-BE49-F238E27FC236}">
                <a16:creationId xmlns:a16="http://schemas.microsoft.com/office/drawing/2014/main" id="{A504A685-3EC5-4DF1-8A70-AB9DDDF8F109}"/>
              </a:ext>
            </a:extLst>
          </p:cNvPr>
          <p:cNvSpPr txBox="1"/>
          <p:nvPr/>
        </p:nvSpPr>
        <p:spPr>
          <a:xfrm>
            <a:off x="183870" y="3433222"/>
            <a:ext cx="5206951" cy="831215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zh-CN" sz="2400" b="1" i="0" u="none" strike="noStrike" kern="1200" cap="none" spc="0" normalizeH="0" baseline="0">
                <a:ln>
                  <a:noFill/>
                </a:ln>
                <a:solidFill>
                  <a:srgbClr val="005EB8"/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NHS 成人住院患者调查 2025</a:t>
            </a: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zh-CN" sz="2400" b="1" i="0" u="none" strike="noStrike" kern="1200" cap="none" spc="0" normalizeH="0" baseline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 </a:t>
            </a:r>
          </a:p>
        </p:txBody>
      </p:sp>
      <p:sp>
        <p:nvSpPr>
          <p:cNvPr id="10" name="Text Box 10">
            <a:extLst>
              <a:ext uri="{FF2B5EF4-FFF2-40B4-BE49-F238E27FC236}">
                <a16:creationId xmlns:a16="http://schemas.microsoft.com/office/drawing/2014/main" id="{D5CC4655-3EC7-439C-BC56-47F7B5340CA6}"/>
              </a:ext>
            </a:extLst>
          </p:cNvPr>
          <p:cNvSpPr txBox="1"/>
          <p:nvPr/>
        </p:nvSpPr>
        <p:spPr>
          <a:xfrm>
            <a:off x="190127" y="3965221"/>
            <a:ext cx="6227098" cy="1557529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144145" lvl="0" indent="0" defTabSz="457200" rtl="0" eaLnBrk="1" fontAlgn="auto" latinLnBrk="0" hangingPunct="1"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zh-CN" sz="17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该医院正在开展一项调查，旨在了解患者对其</a:t>
            </a:r>
            <a:r>
              <a:rPr lang="zh-CN" sz="17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住院期间</a:t>
            </a:r>
            <a:r>
              <a:rPr kumimoji="0" lang="zh-CN" sz="17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所接受护理的看法。 </a:t>
            </a:r>
          </a:p>
          <a:p>
            <a:pPr marL="0" marR="144145" lvl="0" indent="0" defTabSz="457200" rtl="0" eaLnBrk="1" fontAlgn="auto" latinLnBrk="0" hangingPunct="1"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zh-CN" sz="170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这是全国性项目的一部分，旨 </a:t>
            </a:r>
            <a:r>
              <a:rPr lang="zh-CN" sz="1700" b="1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在改善患者的住院体验。 </a:t>
            </a:r>
            <a:r>
              <a:rPr lang="zh-CN" sz="170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参与此次调查是自愿 </a:t>
            </a:r>
            <a:r>
              <a:rPr lang="zh-CN" sz="1700" b="1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的</a:t>
            </a:r>
            <a:r>
              <a:rPr lang="zh-CN" sz="170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zh-CN" sz="170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，且所有回答均 保密</a:t>
            </a:r>
            <a:r>
              <a:rPr lang="zh-CN" sz="170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。</a:t>
            </a:r>
          </a:p>
          <a:p>
            <a:pPr marL="0" marR="144145" lvl="0" indent="0" defTabSz="4572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0" marR="144145" lvl="0" indent="0" defTabSz="4572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zh-CN" sz="16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 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E0BEA8F-58A8-41D0-B3D1-CDA2F44BC927}"/>
              </a:ext>
            </a:extLst>
          </p:cNvPr>
          <p:cNvSpPr/>
          <p:nvPr/>
        </p:nvSpPr>
        <p:spPr>
          <a:xfrm>
            <a:off x="0" y="7162681"/>
            <a:ext cx="6858000" cy="274331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9B6670A-168E-461C-AFBC-AB5EE50503EE}"/>
              </a:ext>
            </a:extLst>
          </p:cNvPr>
          <p:cNvSpPr/>
          <p:nvPr/>
        </p:nvSpPr>
        <p:spPr>
          <a:xfrm>
            <a:off x="146070" y="6310282"/>
            <a:ext cx="6315213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144145" lvl="0" indent="0" defTabSz="457200" rtl="0" eaLnBrk="1" fontAlgn="auto" latinLnBrk="0" hangingPunct="1"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lang="en-GB" sz="1500" dirty="0">
              <a:solidFill>
                <a:prstClr val="black">
                  <a:lumMod val="85000"/>
                  <a:lumOff val="15000"/>
                </a:prst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9E843288-4E53-4803-BBF9-D23A6166279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93773" y="5781047"/>
            <a:ext cx="4164227" cy="4124953"/>
          </a:xfrm>
          <a:prstGeom prst="rect">
            <a:avLst/>
          </a:prstGeom>
          <a:effectLst>
            <a:outerShdw blurRad="50800" dist="38100" dir="8100000" sx="103000" sy="103000" algn="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</p:spPr>
      </p:pic>
      <p:pic>
        <p:nvPicPr>
          <p:cNvPr id="1027" name="Picture 3" descr="NHS 10mm - RGB Blue">
            <a:extLst>
              <a:ext uri="{FF2B5EF4-FFF2-40B4-BE49-F238E27FC236}">
                <a16:creationId xmlns:a16="http://schemas.microsoft.com/office/drawing/2014/main" id="{665DA038-DDB9-405A-B675-DEE85F4362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2477" y="286515"/>
            <a:ext cx="1235075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 Box 2">
            <a:extLst>
              <a:ext uri="{FF2B5EF4-FFF2-40B4-BE49-F238E27FC236}">
                <a16:creationId xmlns:a16="http://schemas.microsoft.com/office/drawing/2014/main" id="{6BBC8F2D-8B1E-4627-9FCE-ED1F74AB4AD4}"/>
              </a:ext>
            </a:extLst>
          </p:cNvPr>
          <p:cNvSpPr txBox="1"/>
          <p:nvPr/>
        </p:nvSpPr>
        <p:spPr>
          <a:xfrm>
            <a:off x="146070" y="7326132"/>
            <a:ext cx="3177898" cy="2487546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rtl="0">
              <a:spcAft>
                <a:spcPts val="0"/>
              </a:spcAft>
            </a:pPr>
            <a:r>
              <a:rPr lang="zh-CN" sz="150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若您</a:t>
            </a:r>
            <a:r>
              <a:rPr lang="zh-CN" sz="1500" b="1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不</a:t>
            </a:r>
            <a:r>
              <a:rPr lang="zh-CN" sz="150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愿参与调查，或对调查有任何疑问，请联系： </a:t>
            </a:r>
          </a:p>
          <a:p>
            <a:pPr>
              <a:spcAft>
                <a:spcPts val="0"/>
              </a:spcAft>
            </a:pPr>
            <a:endParaRPr lang="en-US" sz="1500" dirty="0">
              <a:solidFill>
                <a:schemeClr val="bg1"/>
              </a:solidFill>
              <a:effectLst/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285750" indent="-285750" rtl="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CN" sz="150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Trust phone number </a:t>
            </a:r>
            <a:r>
              <a:rPr lang="zh-CN" sz="1500">
                <a:solidFill>
                  <a:schemeClr val="bg1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(</a:t>
            </a:r>
            <a:r>
              <a:rPr lang="zh-CN" sz="150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required)</a:t>
            </a:r>
          </a:p>
          <a:p>
            <a:pPr marL="285750" indent="-285750" rtl="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CN" sz="150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Trust email address (if available)</a:t>
            </a:r>
          </a:p>
          <a:p>
            <a:pPr marL="285750" indent="-285750" rtl="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CN" sz="150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Trust address </a:t>
            </a:r>
            <a:r>
              <a:rPr lang="zh-CN" sz="1500">
                <a:solidFill>
                  <a:schemeClr val="bg1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(</a:t>
            </a:r>
            <a:r>
              <a:rPr lang="zh-CN" sz="150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if available</a:t>
            </a:r>
            <a:r>
              <a:rPr lang="zh-CN" sz="1500">
                <a:solidFill>
                  <a:schemeClr val="bg1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)</a:t>
            </a:r>
          </a:p>
          <a:p>
            <a:pPr rtl="0">
              <a:lnSpc>
                <a:spcPts val="1600"/>
              </a:lnSpc>
              <a:spcAft>
                <a:spcPts val="0"/>
              </a:spcAft>
            </a:pPr>
            <a:r>
              <a:rPr lang="zh-CN" sz="140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</a:p>
          <a:p>
            <a:pPr rtl="0">
              <a:lnSpc>
                <a:spcPts val="1600"/>
              </a:lnSpc>
              <a:spcAft>
                <a:spcPts val="0"/>
              </a:spcAft>
            </a:pPr>
            <a:r>
              <a:rPr lang="zh-CN" sz="140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</a:p>
          <a:p>
            <a:pPr rtl="0">
              <a:lnSpc>
                <a:spcPts val="1600"/>
              </a:lnSpc>
              <a:spcAft>
                <a:spcPts val="0"/>
              </a:spcAft>
            </a:pPr>
            <a:r>
              <a:rPr lang="zh-CN" sz="1400">
                <a:solidFill>
                  <a:schemeClr val="bg1"/>
                </a:solidFill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21" name="Text Box 10">
            <a:extLst>
              <a:ext uri="{FF2B5EF4-FFF2-40B4-BE49-F238E27FC236}">
                <a16:creationId xmlns:a16="http://schemas.microsoft.com/office/drawing/2014/main" id="{24AC7AE2-6411-4BA5-86F0-3603FFC7A110}"/>
              </a:ext>
            </a:extLst>
          </p:cNvPr>
          <p:cNvSpPr txBox="1"/>
          <p:nvPr/>
        </p:nvSpPr>
        <p:spPr>
          <a:xfrm>
            <a:off x="183870" y="5628520"/>
            <a:ext cx="5814594" cy="76343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R="144145" rtl="0">
              <a:defRPr/>
            </a:pPr>
            <a:r>
              <a:rPr lang="zh-CN" sz="170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若您获邀参与，您的姓名、电话号码及邮寄地址将提供给调查人员，他们将通过信件和短信向您发送提醒通知。 您可以在线或使用纸质问卷完成此调查。</a:t>
            </a:r>
          </a:p>
          <a:p>
            <a:pPr marL="0" marR="144145" lvl="0" indent="0" defTabSz="457200" rtl="0" eaLnBrk="1" fontAlgn="auto" latinLnBrk="0" hangingPunct="1"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lang="en-GB" sz="1600" dirty="0">
              <a:solidFill>
                <a:schemeClr val="accent1"/>
              </a:solidFill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0" marR="144145" lvl="0" indent="0" defTabSz="4572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0" marR="144145" lvl="0" indent="0" defTabSz="4572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zh-CN" sz="1600" b="0" i="0" u="none" strike="noStrike" kern="1200" cap="none" spc="0" normalizeH="0" baseline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 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2CEFF49F-0122-4EB4-915F-7B99EE9BC762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127" y="234865"/>
            <a:ext cx="2182495" cy="6921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63CFCBE-29D0-25C3-DC67-C7D0FB848759}"/>
              </a:ext>
            </a:extLst>
          </p:cNvPr>
          <p:cNvSpPr txBox="1"/>
          <p:nvPr/>
        </p:nvSpPr>
        <p:spPr>
          <a:xfrm>
            <a:off x="146070" y="9363346"/>
            <a:ext cx="33879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zh-CN" sz="1200" b="1">
                <a:solidFill>
                  <a:schemeClr val="bg1"/>
                </a:solidFill>
              </a:rPr>
              <a:t>NHS 成人住院患者调查已获得《2006年 NHS 法案》第251条的批准，可以处理联系信息。</a:t>
            </a:r>
          </a:p>
        </p:txBody>
      </p:sp>
    </p:spTree>
    <p:extLst>
      <p:ext uri="{BB962C8B-B14F-4D97-AF65-F5344CB8AC3E}">
        <p14:creationId xmlns:p14="http://schemas.microsoft.com/office/powerpoint/2010/main" val="1616917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0EA4E9A0D10A4B86B174D08978D5EB" ma:contentTypeVersion="20" ma:contentTypeDescription="Create a new document." ma:contentTypeScope="" ma:versionID="26c935804cca8554dae2c422a939c20e">
  <xsd:schema xmlns:xsd="http://www.w3.org/2001/XMLSchema" xmlns:xs="http://www.w3.org/2001/XMLSchema" xmlns:p="http://schemas.microsoft.com/office/2006/metadata/properties" xmlns:ns2="c497441b-d3fe-4788-8629-aff52d38f515" xmlns:ns3="1d162527-c308-4a98-98b8-9e726c57dd8b" targetNamespace="http://schemas.microsoft.com/office/2006/metadata/properties" ma:root="true" ma:fieldsID="86ed6c77570e97698f7fc61157777e1c" ns2:_="" ns3:_="">
    <xsd:import namespace="c497441b-d3fe-4788-8629-aff52d38f515"/>
    <xsd:import namespace="1d162527-c308-4a98-98b8-9e726c57dd8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Date2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97441b-d3fe-4788-8629-aff52d38f5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Date2" ma:index="20" nillable="true" ma:displayName="Date2" ma:format="DateTime" ma:internalName="Date2">
      <xsd:simpleType>
        <xsd:restriction base="dms:DateTime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df9d8e5-705b-4129-800a-08ca17c575e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162527-c308-4a98-98b8-9e726c57dd8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5f9b9cce-e594-4bda-ba48-132f42860941}" ma:internalName="TaxCatchAll" ma:showField="CatchAllData" ma:web="1d162527-c308-4a98-98b8-9e726c57dd8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2 xmlns="c497441b-d3fe-4788-8629-aff52d38f515" xsi:nil="true"/>
    <lcf76f155ced4ddcb4097134ff3c332f xmlns="c497441b-d3fe-4788-8629-aff52d38f515">
      <Terms xmlns="http://schemas.microsoft.com/office/infopath/2007/PartnerControls"/>
    </lcf76f155ced4ddcb4097134ff3c332f>
    <TaxCatchAll xmlns="1d162527-c308-4a98-98b8-9e726c57dd8b" xsi:nil="true"/>
  </documentManagement>
</p:properties>
</file>

<file path=customXml/itemProps1.xml><?xml version="1.0" encoding="utf-8"?>
<ds:datastoreItem xmlns:ds="http://schemas.openxmlformats.org/officeDocument/2006/customXml" ds:itemID="{E45E33F5-8511-4108-A1E7-EDA971457691}"/>
</file>

<file path=customXml/itemProps2.xml><?xml version="1.0" encoding="utf-8"?>
<ds:datastoreItem xmlns:ds="http://schemas.openxmlformats.org/officeDocument/2006/customXml" ds:itemID="{F939939F-137A-4797-9546-AD8225A8F5FF}"/>
</file>

<file path=customXml/itemProps3.xml><?xml version="1.0" encoding="utf-8"?>
<ds:datastoreItem xmlns:ds="http://schemas.openxmlformats.org/officeDocument/2006/customXml" ds:itemID="{7FF13D09-DCA3-4DAF-BC7F-09B2C03D26A9}"/>
</file>

<file path=docMetadata/LabelInfo.xml><?xml version="1.0" encoding="utf-8"?>
<clbl:labelList xmlns:clbl="http://schemas.microsoft.com/office/2020/mipLabelMetadata">
  <clbl:label id="{19f7f50a-c692-4f56-92a0-10ab17c7532a}" enabled="1" method="Privileged" siteId="{87d48f5f-7eb6-48dd-b269-dae3dea931b5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325</Words>
  <Application>Microsoft Office PowerPoint</Application>
  <PresentationFormat>A4 Paper (210x297 mm)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Helvetica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2025-09-25T13:45:50Z</dcterms:created>
  <dcterms:modified xsi:type="dcterms:W3CDTF">2025-09-30T14:35:37Z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0x010100480EA4E9A0D10A4B86B174D08978D5EB</vt:lpwstr>
  </property>
</Properties>
</file>